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f39198ba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f39198ba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2590d11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2590d11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2590d113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2590d113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2590d11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2590d11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d2590d113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d2590d113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590d113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2590d113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2590d113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2590d113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2590d113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2590d113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2590d113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2590d113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2590d113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2590d113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f3841c9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f3841c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f39198b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f39198b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f3841c9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f3841c9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f39198ba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ff39198ba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f3841c9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f3841c9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https://scholar.harvard.edu/files/schwartz/files/lecture14-polarization.pdf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ff3841c94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ff3841c94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https://xdb.lbl.gov/Section4/Sec_4-4.html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f39198b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f39198b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https://www.sciencedirect.com/science/article/pii/S0030399222004510#f0025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f39198ba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f39198ba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https://www.sciencedirect.com/science/article/pii/S0030399222004510#f0025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f37f13f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ff37f13f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https://www.ncbi.nlm.nih.gov/pmc/articles/PMC7466408/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f39198b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f39198b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https://www.ncbi.nlm.nih.gov/pmc/articles/PMC7466408/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" y="0"/>
            <a:ext cx="9141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93776" y="2976372"/>
            <a:ext cx="49788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i="0">
                <a:solidFill>
                  <a:schemeClr val="lt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-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493776" y="1117854"/>
            <a:ext cx="49788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776" y="4043908"/>
            <a:ext cx="2219606" cy="47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-"/>
              <a:defRPr/>
            </a:lvl3pPr>
            <a:lvl4pPr indent="-323850" lvl="3" marL="18288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4pPr>
            <a:lvl5pPr indent="-323850" lvl="4" marL="22860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5pPr>
            <a:lvl6pPr indent="-323850" lvl="5" marL="27432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6pPr>
            <a:lvl7pPr indent="-323850" lvl="6" marL="32004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7pPr>
            <a:lvl8pPr indent="-323850" lvl="7" marL="3657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3 level Bullet List">
  <p:cSld name=" 3 level Bullet Lis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27101" y="990600"/>
            <a:ext cx="7886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700"/>
              <a:buFont typeface="Arial"/>
              <a:buNone/>
              <a:defRPr sz="2700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25194" y="1639069"/>
            <a:ext cx="83760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>
                <a:solidFill>
                  <a:srgbClr val="000000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>
                <a:solidFill>
                  <a:srgbClr val="000000"/>
                </a:solidFill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  <a:defRPr sz="1500">
                <a:solidFill>
                  <a:srgbClr val="000000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  <a:defRPr sz="15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93776" y="1117997"/>
            <a:ext cx="4978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93776" y="2977753"/>
            <a:ext cx="49788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85" y="81076"/>
            <a:ext cx="2219606" cy="47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Text">
  <p:cSld name="1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27110" y="1641956"/>
            <a:ext cx="83742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>
                <a:solidFill>
                  <a:srgbClr val="000000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27101" y="990600"/>
            <a:ext cx="7886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700"/>
              <a:buFont typeface="Arial"/>
              <a:buNone/>
              <a:defRPr sz="2700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Text">
  <p:cSld name="2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" type="body"/>
          </p:nvPr>
        </p:nvSpPr>
        <p:spPr>
          <a:xfrm>
            <a:off x="425196" y="1639062"/>
            <a:ext cx="31347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5344481" y="1639062"/>
            <a:ext cx="31350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27101" y="990600"/>
            <a:ext cx="7886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700"/>
              <a:buNone/>
              <a:defRPr sz="2700">
                <a:solidFill>
                  <a:srgbClr val="005BB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8" y="0"/>
            <a:ext cx="91417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85" y="81076"/>
            <a:ext cx="2219606" cy="47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 Slid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88" y="0"/>
            <a:ext cx="91417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85" y="81076"/>
            <a:ext cx="2219606" cy="47765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465150" y="4651406"/>
            <a:ext cx="6534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J. Winikus 2022 Not For Redistribution or Sharing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Bulleted Lis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425193" y="1639069"/>
            <a:ext cx="8320800" cy="27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137150" spcFirstLastPara="1" rIns="137150" wrap="square" tIns="34275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  <a:defRPr b="0" i="0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  <a:defRPr sz="1500">
                <a:solidFill>
                  <a:srgbClr val="000000"/>
                </a:solidFill>
              </a:defRPr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  <a:defRPr sz="1500">
                <a:solidFill>
                  <a:srgbClr val="000000"/>
                </a:solidFill>
              </a:defRPr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  <a:defRPr sz="1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427101" y="990600"/>
            <a:ext cx="7886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5BBB"/>
              </a:buClr>
              <a:buSzPts val="2700"/>
              <a:buFont typeface="Arial"/>
              <a:buNone/>
              <a:defRPr sz="2700">
                <a:solidFill>
                  <a:srgbClr val="005BB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457200" y="285750"/>
            <a:ext cx="8229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57200" y="1200150"/>
            <a:ext cx="8229600" cy="3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Times"/>
              <a:buChar char="•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▪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Font typeface="Noto Sans Symbols"/>
              <a:buChar char="◉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⮚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⮚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⮚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⮚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Font typeface="Noto Sans Symbols"/>
              <a:buChar char="⮚"/>
              <a:defRPr b="0" i="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jp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01479" y="0"/>
            <a:ext cx="87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6" marL="2057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‘-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1534334" y="767947"/>
            <a:ext cx="64182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534334" y="1916916"/>
            <a:ext cx="6418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383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283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0"/>
            <a:ext cx="91417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25194" y="1740075"/>
            <a:ext cx="84033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erriweather Sans"/>
              <a:buChar char="-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25196" y="987552"/>
            <a:ext cx="78867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8284464" y="4666414"/>
            <a:ext cx="5442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785" y="81076"/>
            <a:ext cx="2219606" cy="47765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660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3012">
          <p15:clr>
            <a:srgbClr val="F26B43"/>
          </p15:clr>
        </p15:guide>
        <p15:guide id="4" pos="5544">
          <p15:clr>
            <a:srgbClr val="F26B43"/>
          </p15:clr>
        </p15:guide>
        <p15:guide id="5" pos="216">
          <p15:clr>
            <a:srgbClr val="F26B43"/>
          </p15:clr>
        </p15:guide>
        <p15:guide id="6" pos="3348">
          <p15:clr>
            <a:srgbClr val="F26B43"/>
          </p15:clr>
        </p15:guide>
        <p15:guide id="7" pos="3528">
          <p15:clr>
            <a:srgbClr val="F26B43"/>
          </p15:clr>
        </p15:guide>
        <p15:guide id="8" pos="3384">
          <p15:clr>
            <a:srgbClr val="F26B43"/>
          </p15:clr>
        </p15:guide>
        <p15:guide id="9" orient="horz" pos="1386">
          <p15:clr>
            <a:srgbClr val="F26B43"/>
          </p15:clr>
        </p15:guide>
        <p15:guide id="10" orient="horz" pos="1422">
          <p15:clr>
            <a:srgbClr val="F26B43"/>
          </p15:clr>
        </p15:guide>
        <p15:guide id="11" orient="horz" pos="2160">
          <p15:clr>
            <a:srgbClr val="F26B43"/>
          </p15:clr>
        </p15:guide>
        <p15:guide id="12" orient="horz" pos="21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cbi.nlm.nih.gov/pmc/articles/PMC7466408/" TargetMode="External"/><Relationship Id="rId4" Type="http://schemas.openxmlformats.org/officeDocument/2006/relationships/hyperlink" Target="https://scholar.harvard.edu/files/schwartz/files/lecture14-polarization.pdf" TargetMode="External"/><Relationship Id="rId5" Type="http://schemas.openxmlformats.org/officeDocument/2006/relationships/hyperlink" Target="https://www.sciencedirect.com/science/article/pii/S0030399222004510" TargetMode="External"/><Relationship Id="rId6" Type="http://schemas.openxmlformats.org/officeDocument/2006/relationships/hyperlink" Target="https://xdb.lbl.gov/Section4/Sec_4-4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12017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Polarization-Independent Metasurface Lens</a:t>
            </a:r>
            <a:endParaRPr sz="5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3371850"/>
            <a:ext cx="8520600" cy="54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Nanophotonics </a:t>
            </a:r>
            <a:r>
              <a:rPr lang="en"/>
              <a:t>Final Project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80500" y="3908075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828383"/>
                </a:solidFill>
              </a:rPr>
              <a:t>Rupin Raj Kumar Pradeep</a:t>
            </a:r>
            <a:endParaRPr sz="1300">
              <a:solidFill>
                <a:srgbClr val="828383"/>
              </a:solidFill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Settings</a:t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4244" l="0" r="70512" t="65564"/>
          <a:stretch/>
        </p:blipFill>
        <p:spPr>
          <a:xfrm>
            <a:off x="464100" y="1198862"/>
            <a:ext cx="2885425" cy="1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4">
            <a:alphaModFix/>
          </a:blip>
          <a:srcRect b="27156" l="15544" r="59135" t="43826"/>
          <a:stretch/>
        </p:blipFill>
        <p:spPr>
          <a:xfrm>
            <a:off x="464100" y="3049275"/>
            <a:ext cx="2885425" cy="206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58017" l="31570" r="32211" t="16112"/>
          <a:stretch/>
        </p:blipFill>
        <p:spPr>
          <a:xfrm>
            <a:off x="3425725" y="3079875"/>
            <a:ext cx="4610566" cy="2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6">
            <a:alphaModFix/>
          </a:blip>
          <a:srcRect b="61623" l="31566" r="32050" t="15921"/>
          <a:stretch/>
        </p:blipFill>
        <p:spPr>
          <a:xfrm>
            <a:off x="3425725" y="1262108"/>
            <a:ext cx="4610575" cy="17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724500" y="778825"/>
            <a:ext cx="4290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Testing 633 nm wavelength, focal distance 8um.</a:t>
            </a:r>
            <a:endParaRPr sz="1500"/>
          </a:p>
        </p:txBody>
      </p:sp>
      <p:sp>
        <p:nvSpPr>
          <p:cNvPr id="156" name="Google Shape;156;p22"/>
          <p:cNvSpPr/>
          <p:nvPr/>
        </p:nvSpPr>
        <p:spPr>
          <a:xfrm>
            <a:off x="4202150" y="2327725"/>
            <a:ext cx="245700" cy="1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90</a:t>
            </a:r>
            <a:endParaRPr b="1" sz="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Settings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250"/>
            <a:ext cx="8839200" cy="208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61623" l="31566" r="32050" t="15921"/>
          <a:stretch/>
        </p:blipFill>
        <p:spPr>
          <a:xfrm>
            <a:off x="0" y="3299608"/>
            <a:ext cx="4610575" cy="17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61623" l="31566" r="32050" t="15921"/>
          <a:stretch/>
        </p:blipFill>
        <p:spPr>
          <a:xfrm>
            <a:off x="4610575" y="3299608"/>
            <a:ext cx="4610575" cy="17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5387000" y="4365225"/>
            <a:ext cx="245700" cy="1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90</a:t>
            </a:r>
            <a:endParaRPr b="1"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Design</a:t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31484" l="14553" r="7455" t="28718"/>
          <a:stretch/>
        </p:blipFill>
        <p:spPr>
          <a:xfrm>
            <a:off x="855750" y="2257425"/>
            <a:ext cx="2748624" cy="16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67625" y="2453850"/>
            <a:ext cx="842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 row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layer</a:t>
            </a:r>
            <a:endParaRPr sz="1500"/>
          </a:p>
        </p:txBody>
      </p:sp>
      <p:sp>
        <p:nvSpPr>
          <p:cNvPr id="175" name="Google Shape;175;p24"/>
          <p:cNvSpPr txBox="1"/>
          <p:nvPr/>
        </p:nvSpPr>
        <p:spPr>
          <a:xfrm>
            <a:off x="120250" y="3468025"/>
            <a:ext cx="842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 </a:t>
            </a:r>
            <a:r>
              <a:rPr lang="en" sz="1500"/>
              <a:t>rows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layer</a:t>
            </a:r>
            <a:endParaRPr sz="1500"/>
          </a:p>
        </p:txBody>
      </p:sp>
      <p:sp>
        <p:nvSpPr>
          <p:cNvPr id="176" name="Google Shape;176;p24"/>
          <p:cNvSpPr txBox="1"/>
          <p:nvPr/>
        </p:nvSpPr>
        <p:spPr>
          <a:xfrm>
            <a:off x="2894300" y="1733575"/>
            <a:ext cx="8427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</a:t>
            </a:r>
            <a:r>
              <a:rPr lang="en" sz="1500"/>
              <a:t> rows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layer</a:t>
            </a:r>
            <a:endParaRPr sz="1500"/>
          </a:p>
        </p:txBody>
      </p:sp>
      <p:cxnSp>
        <p:nvCxnSpPr>
          <p:cNvPr id="177" name="Google Shape;177;p24"/>
          <p:cNvCxnSpPr/>
          <p:nvPr/>
        </p:nvCxnSpPr>
        <p:spPr>
          <a:xfrm>
            <a:off x="726850" y="2689650"/>
            <a:ext cx="236100" cy="144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/>
          <p:nvPr/>
        </p:nvCxnSpPr>
        <p:spPr>
          <a:xfrm flipH="1" rot="10800000">
            <a:off x="864800" y="3416900"/>
            <a:ext cx="1052400" cy="4173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4"/>
          <p:cNvCxnSpPr/>
          <p:nvPr/>
        </p:nvCxnSpPr>
        <p:spPr>
          <a:xfrm flipH="1">
            <a:off x="3259625" y="2364625"/>
            <a:ext cx="108900" cy="662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4"/>
          <p:cNvSpPr txBox="1"/>
          <p:nvPr/>
        </p:nvSpPr>
        <p:spPr>
          <a:xfrm>
            <a:off x="783200" y="4482200"/>
            <a:ext cx="1134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Inaccurate</a:t>
            </a:r>
            <a:endParaRPr sz="1500"/>
          </a:p>
        </p:txBody>
      </p:sp>
      <p:cxnSp>
        <p:nvCxnSpPr>
          <p:cNvPr id="181" name="Google Shape;181;p24"/>
          <p:cNvCxnSpPr/>
          <p:nvPr/>
        </p:nvCxnSpPr>
        <p:spPr>
          <a:xfrm rot="10800000">
            <a:off x="1299125" y="4187850"/>
            <a:ext cx="0" cy="3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4"/>
          <p:cNvSpPr txBox="1"/>
          <p:nvPr/>
        </p:nvSpPr>
        <p:spPr>
          <a:xfrm>
            <a:off x="2506750" y="4296825"/>
            <a:ext cx="1134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Accurate</a:t>
            </a:r>
            <a:endParaRPr sz="1500"/>
          </a:p>
        </p:txBody>
      </p:sp>
      <p:cxnSp>
        <p:nvCxnSpPr>
          <p:cNvPr id="183" name="Google Shape;183;p24"/>
          <p:cNvCxnSpPr/>
          <p:nvPr/>
        </p:nvCxnSpPr>
        <p:spPr>
          <a:xfrm flipH="1" rot="10800000">
            <a:off x="3268750" y="4061125"/>
            <a:ext cx="58050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275" y="848425"/>
            <a:ext cx="4120299" cy="41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- 2 of 6 Circles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50141" l="70506" r="11568" t="25107"/>
          <a:stretch/>
        </p:blipFill>
        <p:spPr>
          <a:xfrm>
            <a:off x="5815400" y="2861556"/>
            <a:ext cx="2463000" cy="213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36491" l="0" r="62765" t="22850"/>
          <a:stretch/>
        </p:blipFill>
        <p:spPr>
          <a:xfrm>
            <a:off x="311700" y="1450600"/>
            <a:ext cx="4868448" cy="33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49675" l="38377" r="42680" t="25572"/>
          <a:stretch/>
        </p:blipFill>
        <p:spPr>
          <a:xfrm>
            <a:off x="5803750" y="825825"/>
            <a:ext cx="2486303" cy="20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5"/>
          <p:cNvCxnSpPr/>
          <p:nvPr/>
        </p:nvCxnSpPr>
        <p:spPr>
          <a:xfrm>
            <a:off x="6304225" y="1377550"/>
            <a:ext cx="14154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6192675" y="3499400"/>
            <a:ext cx="150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- 3 of 6 Circles</a:t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26244" l="3439" r="60693" t="35520"/>
          <a:stretch/>
        </p:blipFill>
        <p:spPr>
          <a:xfrm>
            <a:off x="202575" y="1366750"/>
            <a:ext cx="5112374" cy="34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49103" l="40251" r="40670" t="26729"/>
          <a:stretch/>
        </p:blipFill>
        <p:spPr>
          <a:xfrm>
            <a:off x="5785125" y="902600"/>
            <a:ext cx="2463000" cy="195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48483" l="72029" r="9573" t="27348"/>
          <a:stretch/>
        </p:blipFill>
        <p:spPr>
          <a:xfrm>
            <a:off x="5785125" y="3008700"/>
            <a:ext cx="2482525" cy="2043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6"/>
          <p:cNvCxnSpPr/>
          <p:nvPr/>
        </p:nvCxnSpPr>
        <p:spPr>
          <a:xfrm>
            <a:off x="6265725" y="3499400"/>
            <a:ext cx="1470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6"/>
          <p:cNvCxnSpPr/>
          <p:nvPr/>
        </p:nvCxnSpPr>
        <p:spPr>
          <a:xfrm>
            <a:off x="6316975" y="1413825"/>
            <a:ext cx="14112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40187" l="77437" r="6536" t="36471"/>
          <a:stretch/>
        </p:blipFill>
        <p:spPr>
          <a:xfrm>
            <a:off x="6152000" y="2922600"/>
            <a:ext cx="2167425" cy="19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40835" l="47805" r="33983" t="35823"/>
          <a:stretch/>
        </p:blipFill>
        <p:spPr>
          <a:xfrm>
            <a:off x="5873750" y="859625"/>
            <a:ext cx="2463000" cy="197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- 4 of 6 Circles</a:t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7"/>
          <p:cNvCxnSpPr/>
          <p:nvPr/>
        </p:nvCxnSpPr>
        <p:spPr>
          <a:xfrm>
            <a:off x="6282925" y="3401850"/>
            <a:ext cx="1470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7"/>
          <p:cNvCxnSpPr/>
          <p:nvPr/>
        </p:nvCxnSpPr>
        <p:spPr>
          <a:xfrm>
            <a:off x="6325425" y="1379400"/>
            <a:ext cx="1468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25118" l="0" r="53855" t="33870"/>
          <a:stretch/>
        </p:blipFill>
        <p:spPr>
          <a:xfrm>
            <a:off x="152400" y="1638950"/>
            <a:ext cx="5219701" cy="290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40835" l="48026" r="50043" t="37166"/>
          <a:stretch/>
        </p:blipFill>
        <p:spPr>
          <a:xfrm>
            <a:off x="5891075" y="3036475"/>
            <a:ext cx="260926" cy="1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43221" l="75252" r="7049" t="33343"/>
          <a:stretch/>
        </p:blipFill>
        <p:spPr>
          <a:xfrm>
            <a:off x="5919375" y="2953275"/>
            <a:ext cx="2463000" cy="204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42976" l="44882" r="37046" t="32808"/>
          <a:stretch/>
        </p:blipFill>
        <p:spPr>
          <a:xfrm>
            <a:off x="5919375" y="807225"/>
            <a:ext cx="2463000" cy="206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- 5 of 6 Circles</a:t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8"/>
          <p:cNvCxnSpPr/>
          <p:nvPr/>
        </p:nvCxnSpPr>
        <p:spPr>
          <a:xfrm>
            <a:off x="6277425" y="3429000"/>
            <a:ext cx="1503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8"/>
          <p:cNvCxnSpPr/>
          <p:nvPr/>
        </p:nvCxnSpPr>
        <p:spPr>
          <a:xfrm>
            <a:off x="6373050" y="1338575"/>
            <a:ext cx="1468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33168" l="0" r="56987" t="30821"/>
          <a:stretch/>
        </p:blipFill>
        <p:spPr>
          <a:xfrm>
            <a:off x="162525" y="1576975"/>
            <a:ext cx="5209575" cy="273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9"/>
          <p:cNvPicPr preferRelativeResize="0"/>
          <p:nvPr/>
        </p:nvPicPr>
        <p:blipFill rotWithShape="1">
          <a:blip r:embed="rId3">
            <a:alphaModFix/>
          </a:blip>
          <a:srcRect b="50292" l="76163" r="5974" t="24692"/>
          <a:stretch/>
        </p:blipFill>
        <p:spPr>
          <a:xfrm>
            <a:off x="5890475" y="2925682"/>
            <a:ext cx="2463000" cy="216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 rotWithShape="1">
          <a:blip r:embed="rId3">
            <a:alphaModFix/>
          </a:blip>
          <a:srcRect b="50996" l="46842" r="34960" t="24493"/>
          <a:stretch/>
        </p:blipFill>
        <p:spPr>
          <a:xfrm>
            <a:off x="5890475" y="727550"/>
            <a:ext cx="2463000" cy="2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All Circles</a:t>
            </a:r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9"/>
          <p:cNvCxnSpPr/>
          <p:nvPr/>
        </p:nvCxnSpPr>
        <p:spPr>
          <a:xfrm>
            <a:off x="6287500" y="3544900"/>
            <a:ext cx="1503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9"/>
          <p:cNvCxnSpPr/>
          <p:nvPr/>
        </p:nvCxnSpPr>
        <p:spPr>
          <a:xfrm>
            <a:off x="6305050" y="1333525"/>
            <a:ext cx="1468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 b="35039" l="0" r="58561" t="25924"/>
          <a:stretch/>
        </p:blipFill>
        <p:spPr>
          <a:xfrm>
            <a:off x="112725" y="1450600"/>
            <a:ext cx="5259375" cy="310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47102" l="73084" r="8764" t="29472"/>
          <a:stretch/>
        </p:blipFill>
        <p:spPr>
          <a:xfrm>
            <a:off x="5879875" y="3050350"/>
            <a:ext cx="2463000" cy="199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47570" l="41952" r="40225" t="29023"/>
          <a:stretch/>
        </p:blipFill>
        <p:spPr>
          <a:xfrm>
            <a:off x="5879875" y="842725"/>
            <a:ext cx="2463000" cy="202677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All Circles</a:t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0"/>
          <p:cNvCxnSpPr/>
          <p:nvPr/>
        </p:nvCxnSpPr>
        <p:spPr>
          <a:xfrm>
            <a:off x="6287500" y="3502025"/>
            <a:ext cx="1503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6305050" y="1347800"/>
            <a:ext cx="1468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244" l="0" r="59987" t="26901"/>
          <a:stretch/>
        </p:blipFill>
        <p:spPr>
          <a:xfrm>
            <a:off x="112725" y="1554850"/>
            <a:ext cx="5259375" cy="2952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- Changing angle of incidence</a:t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31"/>
          <p:cNvCxnSpPr/>
          <p:nvPr/>
        </p:nvCxnSpPr>
        <p:spPr>
          <a:xfrm>
            <a:off x="6287500" y="3502025"/>
            <a:ext cx="1503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1"/>
          <p:cNvCxnSpPr/>
          <p:nvPr/>
        </p:nvCxnSpPr>
        <p:spPr>
          <a:xfrm>
            <a:off x="6305050" y="1347800"/>
            <a:ext cx="1468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30399" l="13203" r="20846" t="26565"/>
          <a:stretch/>
        </p:blipFill>
        <p:spPr>
          <a:xfrm>
            <a:off x="415200" y="1205900"/>
            <a:ext cx="8220574" cy="33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and Proposed Solution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417475"/>
            <a:ext cx="85206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Most metasurfaces require light to be polarized for proper focusing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Solutions already exist using standard Fresnel Zone Plate (FZP), but with low power output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Increase the power output by implementing Binary Phase FZP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 also increase the number of focal points with Sector Based Binary Phase FZP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Going further:</a:t>
            </a:r>
            <a:endParaRPr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Adjust plate to focus at a uniform position </a:t>
            </a:r>
            <a:r>
              <a:rPr lang="en"/>
              <a:t>regardless</a:t>
            </a:r>
            <a:r>
              <a:rPr lang="en"/>
              <a:t> of incident angle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00" y="1417475"/>
            <a:ext cx="85206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Increasing the number of circles going inward</a:t>
            </a:r>
            <a:endParaRPr/>
          </a:p>
          <a:p>
            <a:pPr indent="-3238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increases electric field strength at convergence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Placement error and lack of slits</a:t>
            </a:r>
            <a:endParaRPr/>
          </a:p>
          <a:p>
            <a:pPr indent="-3238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larger error in convergence point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Changing polarization only very slightly changes output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Changing angle of incidence</a:t>
            </a:r>
            <a:endParaRPr/>
          </a:p>
          <a:p>
            <a:pPr indent="-3238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/>
              <a:t>generally has convergence at the same distance, just in the direction of incidence</a:t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311700" y="1417475"/>
            <a:ext cx="84129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Article Chosen: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https://www.ncbi.nlm.nih.gov/pmc/articles/PMC7466408/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Supporting Resources: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https://scholar.harvard.edu/files/schwartz/files/lecture14-polarization.pdf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https://www.sciencedirect.com/science/article/pii/S0030399222004510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https://xdb.lbl.gov/Section4/Sec_4-4.html</a:t>
            </a:r>
            <a:r>
              <a:rPr lang="en"/>
              <a:t> </a:t>
            </a:r>
            <a:endParaRPr/>
          </a:p>
        </p:txBody>
      </p:sp>
      <p:sp>
        <p:nvSpPr>
          <p:cNvPr id="274" name="Google Shape;274;p33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417475"/>
            <a:ext cx="85206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Light Polarizations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Fresnel Zone Plate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Sector Based Zone Plate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Binary Phase Fresnel Zone Plate with Nanophotonics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Implementation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Simulation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Results</a:t>
            </a:r>
            <a:endParaRPr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References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Polarizations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417475"/>
            <a:ext cx="44358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 types of polarizations: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Linearly polarized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Electric field stays in one plane moving on a parallel line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Circular/Helicity polarized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Electric field rotates around the axis line</a:t>
            </a:r>
            <a:endParaRPr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Two directions, Right Circular Polarized(RCP) and Left Circular Polarized(LCP)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Linearly polarized light has zero helicity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138" y="962547"/>
            <a:ext cx="4338576" cy="19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11142" l="11913" r="8507" t="0"/>
          <a:stretch/>
        </p:blipFill>
        <p:spPr>
          <a:xfrm>
            <a:off x="5013322" y="2916425"/>
            <a:ext cx="3484229" cy="19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11700" y="4626750"/>
            <a:ext cx="549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/>
              <a:t>The phase difference between LCP and RCP light is </a:t>
            </a:r>
            <a:r>
              <a:rPr b="1" lang="en" sz="1500"/>
              <a:t>π</a:t>
            </a:r>
            <a:r>
              <a:rPr lang="en" sz="1500"/>
              <a:t> </a:t>
            </a:r>
            <a:endParaRPr sz="1500"/>
          </a:p>
        </p:txBody>
      </p:sp>
      <p:sp>
        <p:nvSpPr>
          <p:cNvPr id="86" name="Google Shape;86;p16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Fresnel Zone Plate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417475"/>
            <a:ext cx="36825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Transparent and opaque </a:t>
            </a:r>
            <a:r>
              <a:rPr lang="en"/>
              <a:t>bands diffract light around opaque bands to focal center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baseline="-25000" lang="en"/>
              <a:t>m</a:t>
            </a:r>
            <a:r>
              <a:rPr lang="en"/>
              <a:t> is the inner radius of the mth 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λ is the wavelength of light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 is the focal distance away from the plate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Every even ring is opaque with the inner circle being ring 0.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701" y="727550"/>
            <a:ext cx="5082100" cy="4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375" y="1936800"/>
            <a:ext cx="2456825" cy="6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Sector-Based </a:t>
            </a:r>
            <a:r>
              <a:rPr lang="en"/>
              <a:t>Fresnel Zone Plate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417475"/>
            <a:ext cx="3996600" cy="315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sectors to separate the plate and create each sector with different focal length properties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greater the number of sectors, either increase the number of focal </a:t>
            </a:r>
            <a:r>
              <a:rPr lang="en"/>
              <a:t>points or the amount of precision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Can also break each sector into separate focal lengths for equal distribution around the plate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300" y="1201950"/>
            <a:ext cx="3953125" cy="37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50" y="701950"/>
            <a:ext cx="3527200" cy="337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49351" l="0" r="0" t="0"/>
          <a:stretch/>
        </p:blipFill>
        <p:spPr>
          <a:xfrm>
            <a:off x="433475" y="4069805"/>
            <a:ext cx="3833725" cy="102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250" y="699000"/>
            <a:ext cx="3728666" cy="33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0" l="0" r="0" t="49351"/>
          <a:stretch/>
        </p:blipFill>
        <p:spPr>
          <a:xfrm>
            <a:off x="4267200" y="4031143"/>
            <a:ext cx="4122718" cy="11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8195625" y="1437775"/>
            <a:ext cx="948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00"/>
                </a:solidFill>
              </a:rPr>
              <a:t>Artifacts</a:t>
            </a:r>
            <a:endParaRPr sz="1500">
              <a:solidFill>
                <a:srgbClr val="FF0000"/>
              </a:solidFill>
            </a:endParaRPr>
          </a:p>
        </p:txBody>
      </p:sp>
      <p:cxnSp>
        <p:nvCxnSpPr>
          <p:cNvPr id="114" name="Google Shape;114;p19"/>
          <p:cNvCxnSpPr>
            <a:stCxn id="113" idx="1"/>
          </p:cNvCxnSpPr>
          <p:nvPr/>
        </p:nvCxnSpPr>
        <p:spPr>
          <a:xfrm rot="10800000">
            <a:off x="7421325" y="1507525"/>
            <a:ext cx="774300" cy="81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9"/>
          <p:cNvCxnSpPr>
            <a:stCxn id="113" idx="1"/>
          </p:cNvCxnSpPr>
          <p:nvPr/>
        </p:nvCxnSpPr>
        <p:spPr>
          <a:xfrm flipH="1">
            <a:off x="5756325" y="1588825"/>
            <a:ext cx="2439300" cy="15372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9"/>
          <p:cNvSpPr txBox="1"/>
          <p:nvPr/>
        </p:nvSpPr>
        <p:spPr>
          <a:xfrm>
            <a:off x="8048500" y="2707775"/>
            <a:ext cx="10956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</a:rPr>
              <a:t>Extended depth of field with more focal points</a:t>
            </a:r>
            <a:endParaRPr sz="1500">
              <a:solidFill>
                <a:srgbClr val="00FF00"/>
              </a:solidFill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 flipH="1">
            <a:off x="7862475" y="3993275"/>
            <a:ext cx="519000" cy="5346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/>
          <p:nvPr/>
        </p:nvCxnSpPr>
        <p:spPr>
          <a:xfrm flipH="1">
            <a:off x="7506475" y="3970050"/>
            <a:ext cx="696900" cy="5577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flipH="1">
            <a:off x="7328225" y="3939075"/>
            <a:ext cx="759000" cy="5808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/>
          <p:nvPr/>
        </p:nvCxnSpPr>
        <p:spPr>
          <a:xfrm flipH="1">
            <a:off x="7104100" y="3846150"/>
            <a:ext cx="944400" cy="6738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 flipH="1">
            <a:off x="7723175" y="3989525"/>
            <a:ext cx="540000" cy="5457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Phase </a:t>
            </a:r>
            <a:r>
              <a:rPr lang="en"/>
              <a:t>Fresnel Zone Plate in Nanophotonics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417475"/>
            <a:ext cx="5102100" cy="3489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Rather than bend using diffraction, we use a metasurface and Generalized Snell’s Law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Binary phase means change transparent band to </a:t>
            </a:r>
            <a:r>
              <a:rPr b="1" lang="en"/>
              <a:t>π</a:t>
            </a:r>
            <a:r>
              <a:rPr lang="en"/>
              <a:t>/2 rotation and opaque band to -</a:t>
            </a:r>
            <a:r>
              <a:rPr b="1" lang="en"/>
              <a:t>π</a:t>
            </a:r>
            <a:r>
              <a:rPr lang="en"/>
              <a:t>/2 rotation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/>
              <a:t>Both bands now “diffract” light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angles of 45</a:t>
            </a:r>
            <a:r>
              <a:rPr baseline="30000" lang="en"/>
              <a:t>o</a:t>
            </a:r>
            <a:r>
              <a:rPr lang="en"/>
              <a:t> and 13</a:t>
            </a:r>
            <a:r>
              <a:rPr lang="en"/>
              <a:t>5</a:t>
            </a:r>
            <a:r>
              <a:rPr baseline="30000" lang="en"/>
              <a:t>o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At 45</a:t>
            </a:r>
            <a:r>
              <a:rPr baseline="30000" lang="en"/>
              <a:t>o</a:t>
            </a:r>
            <a:r>
              <a:rPr lang="en"/>
              <a:t>: RCP -&gt; RCP + </a:t>
            </a:r>
            <a:r>
              <a:rPr b="1" lang="en"/>
              <a:t>π</a:t>
            </a:r>
            <a:r>
              <a:rPr lang="en"/>
              <a:t>/2 &amp; LCP -&gt; LCP - </a:t>
            </a:r>
            <a:r>
              <a:rPr b="1" lang="en"/>
              <a:t>π</a:t>
            </a:r>
            <a:r>
              <a:rPr lang="en"/>
              <a:t>/2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	Then RCP = LCP with </a:t>
            </a:r>
            <a:r>
              <a:rPr b="1" lang="en"/>
              <a:t>π</a:t>
            </a:r>
            <a:r>
              <a:rPr lang="en"/>
              <a:t> phase difference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At 135</a:t>
            </a:r>
            <a:r>
              <a:rPr baseline="30000" lang="en"/>
              <a:t>o</a:t>
            </a:r>
            <a:r>
              <a:rPr lang="en"/>
              <a:t>: RCP -&gt; RCP - </a:t>
            </a:r>
            <a:r>
              <a:rPr b="1" lang="en"/>
              <a:t>π</a:t>
            </a:r>
            <a:r>
              <a:rPr lang="en"/>
              <a:t>/2 &amp; LCP -&gt; LCP + </a:t>
            </a:r>
            <a:r>
              <a:rPr b="1" lang="en"/>
              <a:t>π</a:t>
            </a:r>
            <a:r>
              <a:rPr lang="en"/>
              <a:t>/2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	Again, RCP = LCP with </a:t>
            </a:r>
            <a:r>
              <a:rPr b="1" lang="en"/>
              <a:t>π</a:t>
            </a:r>
            <a:r>
              <a:rPr lang="en"/>
              <a:t> phase difference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575" y="1155375"/>
            <a:ext cx="2542350" cy="39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727550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417475"/>
            <a:ext cx="4531800" cy="3151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Gold plate with slits on silicon glass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Slits: L=50nm W=180nm T = 100nm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Diameter of lens = 11um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Separation of 200nm between slits to prevent coupling between slits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Therefore, there are 3 +</a:t>
            </a:r>
            <a:r>
              <a:rPr b="1" lang="en"/>
              <a:t>π</a:t>
            </a:r>
            <a:r>
              <a:rPr lang="en"/>
              <a:t>/2 and 3 -</a:t>
            </a:r>
            <a:r>
              <a:rPr b="1" lang="en"/>
              <a:t>π</a:t>
            </a:r>
            <a:r>
              <a:rPr lang="en"/>
              <a:t>/2 bands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Light (plane wave source) comes from the bottom (glass/substrate side)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Adjustable slit separation for multiple focal points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275" y="836875"/>
            <a:ext cx="3524413" cy="42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67625" y="48300"/>
            <a:ext cx="2463000" cy="528900"/>
          </a:xfrm>
          <a:prstGeom prst="rect">
            <a:avLst/>
          </a:prstGeom>
          <a:solidFill>
            <a:srgbClr val="005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4284950" y="926675"/>
            <a:ext cx="1494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Monitor in the z direction with focal point here</a:t>
            </a:r>
            <a:endParaRPr sz="1500"/>
          </a:p>
        </p:txBody>
      </p:sp>
      <p:cxnSp>
        <p:nvCxnSpPr>
          <p:cNvPr id="139" name="Google Shape;139;p21"/>
          <p:cNvCxnSpPr/>
          <p:nvPr/>
        </p:nvCxnSpPr>
        <p:spPr>
          <a:xfrm>
            <a:off x="5717575" y="1615900"/>
            <a:ext cx="999000" cy="2634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1"/>
          <p:cNvCxnSpPr/>
          <p:nvPr/>
        </p:nvCxnSpPr>
        <p:spPr>
          <a:xfrm>
            <a:off x="6840400" y="2072775"/>
            <a:ext cx="0" cy="94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>
            <a:off x="6840400" y="2072775"/>
            <a:ext cx="11847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1"/>
          <p:cNvSpPr txBox="1"/>
          <p:nvPr/>
        </p:nvSpPr>
        <p:spPr>
          <a:xfrm>
            <a:off x="8025100" y="2257425"/>
            <a:ext cx="12159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Depth of focal point</a:t>
            </a:r>
            <a:endParaRPr sz="1500"/>
          </a:p>
        </p:txBody>
      </p:sp>
      <p:cxnSp>
        <p:nvCxnSpPr>
          <p:cNvPr id="143" name="Google Shape;143;p21"/>
          <p:cNvCxnSpPr/>
          <p:nvPr/>
        </p:nvCxnSpPr>
        <p:spPr>
          <a:xfrm>
            <a:off x="6840400" y="3021075"/>
            <a:ext cx="1184700" cy="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/>
          <p:nvPr/>
        </p:nvCxnSpPr>
        <p:spPr>
          <a:xfrm>
            <a:off x="7893625" y="2080525"/>
            <a:ext cx="0" cy="9294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